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57" r:id="rId5"/>
    <p:sldId id="258" r:id="rId6"/>
    <p:sldId id="266" r:id="rId7"/>
    <p:sldId id="259" r:id="rId8"/>
    <p:sldId id="260" r:id="rId9"/>
    <p:sldId id="261" r:id="rId10"/>
    <p:sldId id="274" r:id="rId11"/>
    <p:sldId id="263" r:id="rId12"/>
    <p:sldId id="276" r:id="rId13"/>
    <p:sldId id="269" r:id="rId14"/>
    <p:sldId id="281" r:id="rId15"/>
    <p:sldId id="265" r:id="rId16"/>
    <p:sldId id="267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560" autoAdjust="0"/>
  </p:normalViewPr>
  <p:slideViewPr>
    <p:cSldViewPr>
      <p:cViewPr varScale="1">
        <p:scale>
          <a:sx n="81" d="100"/>
          <a:sy n="81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issrt" TargetMode="External"/><Relationship Id="rId2" Type="http://schemas.openxmlformats.org/officeDocument/2006/relationships/hyperlink" Target="mailto:ciss.rt@mail.ru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info@rcc16.ru" TargetMode="External"/><Relationship Id="rId4" Type="http://schemas.openxmlformats.org/officeDocument/2006/relationships/hyperlink" Target="http://www.rcc16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Методические </a:t>
            </a:r>
            <a:r>
              <a:rPr lang="ru-RU" sz="3600" b="1" dirty="0" smtClean="0"/>
              <a:t>рекомендации по заполнению заявки </a:t>
            </a:r>
            <a:r>
              <a:rPr lang="ru-RU" sz="3600" b="1" dirty="0" smtClean="0"/>
              <a:t>конкурса на право получения </a:t>
            </a:r>
            <a:r>
              <a:rPr lang="ru-RU" sz="3600" b="1" dirty="0" smtClean="0"/>
              <a:t>субсидии </a:t>
            </a:r>
            <a:r>
              <a:rPr lang="ru-RU" sz="3600" b="1" dirty="0" smtClean="0"/>
              <a:t>из бюджета Республики Татарстан некоммерческим организациям, реализующим социально значимые проекты </a:t>
            </a:r>
            <a:br>
              <a:rPr lang="ru-RU" sz="3600" b="1" dirty="0" smtClean="0"/>
            </a:br>
            <a:r>
              <a:rPr lang="ru-RU" sz="3600" b="1" dirty="0" smtClean="0"/>
              <a:t>в </a:t>
            </a:r>
            <a:r>
              <a:rPr lang="ru-RU" sz="3600" b="1" dirty="0" smtClean="0"/>
              <a:t>2017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Председатель Комиссии по социальной политике и благотворительной деятельности  Общественной Палаты Республики Татарстан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Леонтьева Татьяна Ивановна</a:t>
            </a:r>
          </a:p>
          <a:p>
            <a:pPr algn="r"/>
            <a:r>
              <a:rPr lang="ru-RU" sz="1700" dirty="0" smtClean="0"/>
              <a:t>05.04.2016 г.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Механизм управления реализацией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Как будет привлечена целевая группа</a:t>
            </a:r>
          </a:p>
          <a:p>
            <a:pPr lvl="0"/>
            <a:r>
              <a:rPr lang="ru-RU" b="1" dirty="0" smtClean="0"/>
              <a:t>Как будут привлечены к реализации проекта государственные органы</a:t>
            </a:r>
            <a:r>
              <a:rPr lang="ru-RU" dirty="0" smtClean="0"/>
              <a:t>, СМИ, коммерческий сектор</a:t>
            </a:r>
          </a:p>
          <a:p>
            <a:pPr lvl="0"/>
            <a:r>
              <a:rPr lang="ru-RU" dirty="0" smtClean="0"/>
              <a:t>Указать, </a:t>
            </a:r>
            <a:r>
              <a:rPr lang="ru-RU" b="1" dirty="0" smtClean="0"/>
              <a:t>как будет обеспечиваться руководство Проектом</a:t>
            </a:r>
            <a:r>
              <a:rPr lang="ru-RU" dirty="0" smtClean="0"/>
              <a:t>, координация деятельности исполнителей и соисполнителей Проекта</a:t>
            </a:r>
          </a:p>
          <a:p>
            <a:pPr lvl="0"/>
            <a:r>
              <a:rPr lang="ru-RU" dirty="0" smtClean="0"/>
              <a:t>Как будет проводиться </a:t>
            </a:r>
            <a:r>
              <a:rPr lang="ru-RU" b="1" dirty="0" smtClean="0"/>
              <a:t>мониторинг достигнутых результатов</a:t>
            </a:r>
            <a:r>
              <a:rPr lang="ru-RU" dirty="0" smtClean="0"/>
              <a:t>, контроль реализации мероприятий Проекта, целевого и эффективного использования финансовых средств и ресурсов,</a:t>
            </a:r>
          </a:p>
          <a:p>
            <a:pPr lvl="0"/>
            <a:r>
              <a:rPr lang="ru-RU" dirty="0" smtClean="0"/>
              <a:t>Будет ли предусмотрено </a:t>
            </a:r>
            <a:r>
              <a:rPr lang="ru-RU" b="1" dirty="0" smtClean="0"/>
              <a:t>распространение положительного опыта реализации Проекта</a:t>
            </a:r>
            <a:r>
              <a:rPr lang="ru-RU" dirty="0" smtClean="0"/>
              <a:t>.</a:t>
            </a:r>
          </a:p>
          <a:p>
            <a:pPr lvl="0"/>
            <a:r>
              <a:rPr lang="ru-RU" b="1" dirty="0" smtClean="0"/>
              <a:t>Какие свои личные качества </a:t>
            </a:r>
            <a:r>
              <a:rPr lang="ru-RU" dirty="0" smtClean="0"/>
              <a:t>(способности, таланты, ориентации) автор и исполнители смогут реализовать в проекте.</a:t>
            </a:r>
          </a:p>
          <a:p>
            <a:pPr lvl="0"/>
            <a:r>
              <a:rPr lang="ru-RU" dirty="0" smtClean="0"/>
              <a:t>Описать, как будет осуществляться </a:t>
            </a:r>
            <a:r>
              <a:rPr lang="ru-RU" b="1" dirty="0" smtClean="0"/>
              <a:t>обратная связь с целевой группой </a:t>
            </a:r>
            <a:r>
              <a:rPr lang="ru-RU" dirty="0" smtClean="0"/>
              <a:t>после завершения реализации Проекта. 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Какие инструменты измерения результативности будут использованы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5. Смета предполагаемых поступлений и планируемых расходов, ее обоснование:</a:t>
            </a:r>
            <a:br>
              <a:rPr lang="ru-RU" sz="1800" b="1" dirty="0" smtClean="0"/>
            </a:br>
            <a:r>
              <a:rPr lang="ru-RU" sz="1800" b="1" dirty="0" smtClean="0"/>
              <a:t>Общая сумма расходов (рублей):</a:t>
            </a:r>
            <a:br>
              <a:rPr lang="ru-RU" sz="1800" b="1" dirty="0" smtClean="0"/>
            </a:br>
            <a:r>
              <a:rPr lang="ru-RU" sz="1800" b="1" dirty="0" smtClean="0"/>
              <a:t>Запрашиваемый размер субсидии (рублей):</a:t>
            </a:r>
            <a:br>
              <a:rPr lang="ru-RU" sz="1800" b="1" dirty="0" smtClean="0"/>
            </a:br>
            <a:r>
              <a:rPr lang="ru-RU" sz="1800" b="1" dirty="0" smtClean="0"/>
              <a:t>Предполагаемая сумма </a:t>
            </a:r>
            <a:r>
              <a:rPr lang="ru-RU" sz="1800" b="1" dirty="0" err="1" smtClean="0"/>
              <a:t>софинансирования</a:t>
            </a:r>
            <a:r>
              <a:rPr lang="ru-RU" sz="1800" b="1" dirty="0" smtClean="0"/>
              <a:t> (рублей):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2248874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Собственные средства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Запрашиваемые средства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Типографские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8 500,00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10 000,00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18 500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1" y="3071810"/>
            <a:ext cx="8215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Комментарии//смета</a:t>
            </a:r>
            <a:r>
              <a:rPr lang="ru-RU" b="1" dirty="0" smtClean="0"/>
              <a:t>: </a:t>
            </a:r>
            <a:r>
              <a:rPr lang="ru-RU" u="sng" dirty="0" smtClean="0"/>
              <a:t>подробный расчет статьи расходов (сколько, по чем, как называется</a:t>
            </a:r>
            <a:r>
              <a:rPr lang="ru-RU" u="sng" dirty="0" smtClean="0"/>
              <a:t>):</a:t>
            </a:r>
          </a:p>
          <a:p>
            <a:r>
              <a:rPr lang="ru-RU" b="1" dirty="0" smtClean="0"/>
              <a:t>Наименование расходов: Типографские расходы</a:t>
            </a:r>
            <a:endParaRPr lang="ru-RU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4214818"/>
          <a:ext cx="616743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47802"/>
                <a:gridCol w="1595438"/>
                <a:gridCol w="1524000"/>
              </a:tblGrid>
              <a:tr h="25717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статьи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единиц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единицы в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ru-RU" dirty="0" smtClean="0"/>
                        <a:t>Буклеты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10 000,00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ru-RU" dirty="0" smtClean="0"/>
                        <a:t>Баннер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6 000,00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ru-RU" dirty="0" smtClean="0"/>
                        <a:t>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2 500,00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 gridSpan="3">
                  <a:txBody>
                    <a:bodyPr/>
                    <a:lstStyle/>
                    <a:p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18 500,00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6</a:t>
            </a:r>
            <a:r>
              <a:rPr lang="ru-RU" sz="2200" dirty="0" smtClean="0"/>
              <a:t>. Значения показателей результативности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493776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Показатель результативности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Значение показателя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Количественные показатели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1)наименование и количественный состав целевой группы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число детей, участвующих в мероприятиях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число взрослых, участвующих в мероприятиях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число добровольцев,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число специалистов, которые будут принимать участие в мероприятиях Проекта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количество проведенных мероприятий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Качественные показатели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решенные задачи, которые были поставлены в начале проекта –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именно измениться в жизни людей в ходе реализации проекта?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Примеры показателей (+) количественные и качественные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857232"/>
          <a:ext cx="8229600" cy="6018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086196"/>
              </a:tblGrid>
              <a:tr h="4135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sz="2800" b="1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522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качественные</a:t>
                      </a:r>
                    </a:p>
                  </a:txBody>
                  <a:tcPr/>
                </a:tc>
              </a:tr>
              <a:tr h="882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Охват 50 инвалидов войн 	</a:t>
                      </a:r>
                    </a:p>
                    <a:p>
                      <a:pPr algn="ctr"/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1.Увеличить на 12 % долю ветеранов, занимающихся спортом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2174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Привлечение50 молодых людей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Увеличить на 50 чел. число допризывников, участвующих в военно-спортивных мероприятиях	</a:t>
                      </a:r>
                    </a:p>
                  </a:txBody>
                  <a:tcPr/>
                </a:tc>
              </a:tr>
              <a:tr h="1146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Тренинги для 3 тыс.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потенц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Добровольцев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Рост на 0.1% доли трудоспособного населения Москвы, включенного в добровольчество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8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Разработано 10 социальных проектов с участием 200 выпускников детдомов	</a:t>
                      </a:r>
                    </a:p>
                    <a:p>
                      <a:pPr algn="ctr"/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Снижение уровня правонарушений среди выпускников сиротских учреждений на 2-3%	</a:t>
                      </a:r>
                    </a:p>
                    <a:p>
                      <a:pPr algn="ctr"/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8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Привлечение50 молодых людей	</a:t>
                      </a:r>
                    </a:p>
                    <a:p>
                      <a:pPr algn="ctr"/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Увеличить на 50 чел. число допризывников, участвующих в военно-спортивных мероприятиях	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Информация о партнерах: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успешном проекте всегда есть союзники!</a:t>
            </a:r>
          </a:p>
          <a:p>
            <a:r>
              <a:rPr lang="ru-RU" dirty="0" smtClean="0"/>
              <a:t>Информация о партнерах предоставляется в форме </a:t>
            </a:r>
            <a:r>
              <a:rPr lang="ru-RU" b="1" dirty="0" smtClean="0"/>
              <a:t>Письма поддержки</a:t>
            </a:r>
            <a:r>
              <a:rPr lang="ru-RU" dirty="0" smtClean="0"/>
              <a:t> в котом четко описывается вклад партнера в проект</a:t>
            </a:r>
          </a:p>
          <a:p>
            <a:r>
              <a:rPr lang="ru-RU" dirty="0" smtClean="0"/>
              <a:t>Информация о партнере может быть предоставлена в форме копий дипломов, наград за достижения, что демонстрируют его компетенцию и ресурсы.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Приложения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Благодарственные </a:t>
            </a:r>
            <a:r>
              <a:rPr lang="ru-RU" b="1" dirty="0" smtClean="0"/>
              <a:t>письма </a:t>
            </a:r>
            <a:r>
              <a:rPr lang="ru-RU" dirty="0" smtClean="0"/>
              <a:t>от партнеров по другим проектам;  </a:t>
            </a:r>
          </a:p>
          <a:p>
            <a:r>
              <a:rPr lang="ru-RU" b="1" dirty="0" smtClean="0"/>
              <a:t>Копии статей из СМИ </a:t>
            </a:r>
            <a:r>
              <a:rPr lang="ru-RU" dirty="0" smtClean="0"/>
              <a:t>о Вас и вашей деятельности;</a:t>
            </a:r>
          </a:p>
          <a:p>
            <a:r>
              <a:rPr lang="ru-RU" b="1" dirty="0" smtClean="0"/>
              <a:t>Дипломы и </a:t>
            </a:r>
            <a:r>
              <a:rPr lang="ru-RU" b="1" dirty="0" smtClean="0"/>
              <a:t>награды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Из заявки на </a:t>
            </a:r>
            <a:r>
              <a:rPr lang="ru-RU" b="1" dirty="0" smtClean="0"/>
              <a:t>конкурс </a:t>
            </a:r>
            <a:r>
              <a:rPr lang="ru-RU" b="1" dirty="0" smtClean="0"/>
              <a:t>должно быть понятно, что: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авторы проекта хорошо знают проблему;</a:t>
            </a:r>
          </a:p>
          <a:p>
            <a:r>
              <a:rPr lang="ru-RU" dirty="0" smtClean="0"/>
              <a:t>проект может быть выполнен в согласованные с </a:t>
            </a:r>
            <a:r>
              <a:rPr lang="ru-RU" dirty="0" smtClean="0"/>
              <a:t>положение о конкурсе  </a:t>
            </a:r>
            <a:r>
              <a:rPr lang="ru-RU" dirty="0" smtClean="0"/>
              <a:t>сроки;</a:t>
            </a:r>
          </a:p>
          <a:p>
            <a:r>
              <a:rPr lang="ru-RU" dirty="0" smtClean="0"/>
              <a:t> запрашиваемые средства не являются чрезмерными;</a:t>
            </a:r>
          </a:p>
          <a:p>
            <a:r>
              <a:rPr lang="ru-RU" dirty="0" smtClean="0"/>
              <a:t>проект будет выполняться квалифицированными специалистами;</a:t>
            </a:r>
          </a:p>
          <a:p>
            <a:r>
              <a:rPr lang="ru-RU" dirty="0" smtClean="0"/>
              <a:t>предлагаются высокоэффективные методы решения проблемы;</a:t>
            </a:r>
          </a:p>
          <a:p>
            <a:r>
              <a:rPr lang="ru-RU" dirty="0" smtClean="0"/>
              <a:t> организация имеет опыт осуществления схожих проектов;</a:t>
            </a:r>
          </a:p>
          <a:p>
            <a:r>
              <a:rPr lang="ru-RU" dirty="0" smtClean="0"/>
              <a:t>организация способна отчитаться за полученные средства;</a:t>
            </a:r>
          </a:p>
          <a:p>
            <a:r>
              <a:rPr lang="ru-RU" dirty="0" smtClean="0"/>
              <a:t> результаты проекта будут значимы не только для его авторов и</a:t>
            </a:r>
          </a:p>
          <a:p>
            <a:r>
              <a:rPr lang="ru-RU" dirty="0" smtClean="0"/>
              <a:t>исполнителей.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Типичные ошибки при подготовке проектных заявок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Основной </a:t>
            </a:r>
            <a:r>
              <a:rPr lang="ru-RU" b="1" dirty="0" smtClean="0">
                <a:solidFill>
                  <a:srgbClr val="FF0000"/>
                </a:solidFill>
              </a:rPr>
              <a:t>запрос средств на текущую деятельность НКО</a:t>
            </a:r>
            <a:r>
              <a:rPr lang="ru-RU" b="1" dirty="0" smtClean="0"/>
              <a:t>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Проблема не сформулирована </a:t>
            </a:r>
            <a:r>
              <a:rPr lang="ru-RU" b="1" dirty="0" smtClean="0"/>
              <a:t>в терминах </a:t>
            </a:r>
            <a:r>
              <a:rPr lang="ru-RU" b="1" dirty="0" smtClean="0"/>
              <a:t>Целевой группы и/или </a:t>
            </a:r>
            <a:r>
              <a:rPr lang="ru-RU" b="1" dirty="0" smtClean="0"/>
              <a:t>противоречия </a:t>
            </a:r>
          </a:p>
          <a:p>
            <a:r>
              <a:rPr lang="ru-RU" b="1" dirty="0" smtClean="0"/>
              <a:t>Не обоснованы предположения/гипотезы;</a:t>
            </a:r>
          </a:p>
          <a:p>
            <a:r>
              <a:rPr lang="ru-RU" b="1" dirty="0" smtClean="0"/>
              <a:t>Цели размыты и неоднозначны</a:t>
            </a:r>
          </a:p>
          <a:p>
            <a:r>
              <a:rPr lang="ru-RU" b="1" dirty="0" smtClean="0"/>
              <a:t>Не продумана стратегия (</a:t>
            </a:r>
            <a:r>
              <a:rPr lang="ru-RU" b="1" dirty="0" smtClean="0">
                <a:solidFill>
                  <a:srgbClr val="FF0000"/>
                </a:solidFill>
              </a:rPr>
              <a:t>не продумана логика проекта</a:t>
            </a:r>
            <a:r>
              <a:rPr lang="ru-RU" b="1" dirty="0" smtClean="0"/>
              <a:t>);</a:t>
            </a:r>
          </a:p>
          <a:p>
            <a:r>
              <a:rPr lang="ru-RU" b="1" dirty="0" smtClean="0"/>
              <a:t>Задачи не согласуются с целью (нарушены причинно-следственные связи);</a:t>
            </a:r>
          </a:p>
          <a:p>
            <a:r>
              <a:rPr lang="ru-RU" b="1" dirty="0" smtClean="0"/>
              <a:t>Ожидаемые результаты: нет количественных и качественных характеристик;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Нет системы оценки: как понять, что проект реализован эффективно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Неэффективный бюджет: бюджет не соотв. плану мероприятий, не обоснованы («раздуты») статьи на оплату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Контактны ресурсных центров для СО НКО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b="1" cap="all" dirty="0" smtClean="0"/>
              <a:t/>
            </a:r>
            <a:br>
              <a:rPr lang="ru-RU" sz="2200" b="1" cap="all" dirty="0" smtClean="0"/>
            </a:br>
            <a:r>
              <a:rPr lang="ru-RU" sz="2200" b="1" cap="all" dirty="0" smtClean="0"/>
              <a:t>ЦЕНТР ИННОВАЦИЙ В СОЦИАЛЬНОЙ СФЕРЕ РЕСУРСНЫЙ ЦЕНТР ПОДДЕРЖКИ СО НКО</a:t>
            </a:r>
          </a:p>
          <a:p>
            <a:pPr>
              <a:buNone/>
            </a:pPr>
            <a:r>
              <a:rPr lang="ru-RU" b="1" dirty="0" smtClean="0"/>
              <a:t>Тел. (843) 296 08 85</a:t>
            </a:r>
          </a:p>
          <a:p>
            <a:pPr>
              <a:buNone/>
            </a:pPr>
            <a:r>
              <a:rPr lang="en-US" dirty="0" smtClean="0"/>
              <a:t>http://www.ciss-rt.ru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E-mail</a:t>
            </a:r>
            <a:r>
              <a:rPr lang="ru-RU" dirty="0" smtClean="0"/>
              <a:t>: </a:t>
            </a:r>
            <a:r>
              <a:rPr lang="ru-RU" dirty="0" err="1" smtClean="0">
                <a:hlinkClick r:id="rId2"/>
              </a:rPr>
              <a:t>ciss.rt@mail.ru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VK: </a:t>
            </a:r>
            <a:r>
              <a:rPr lang="ru-RU" dirty="0" smtClean="0">
                <a:hlinkClick r:id="rId3"/>
              </a:rPr>
              <a:t>https://vk.com/cissrt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АНО Ресурсный центр «Перспектива» г. Набережные Челны</a:t>
            </a:r>
          </a:p>
          <a:p>
            <a:pPr>
              <a:buNone/>
            </a:pPr>
            <a:r>
              <a:rPr lang="ru-RU" dirty="0" smtClean="0"/>
              <a:t>Ул. Цветочный бульвар 1а</a:t>
            </a:r>
          </a:p>
          <a:p>
            <a:pPr>
              <a:buNone/>
            </a:pPr>
            <a:r>
              <a:rPr lang="ru-RU" dirty="0" smtClean="0"/>
              <a:t>Директор </a:t>
            </a:r>
          </a:p>
          <a:p>
            <a:pPr>
              <a:buNone/>
            </a:pPr>
            <a:r>
              <a:rPr lang="ru-RU" dirty="0" err="1" smtClean="0"/>
              <a:t>Шагиева</a:t>
            </a:r>
            <a:r>
              <a:rPr lang="ru-RU" dirty="0" smtClean="0"/>
              <a:t> </a:t>
            </a:r>
            <a:r>
              <a:rPr lang="ru-RU" dirty="0" err="1" smtClean="0"/>
              <a:t>Гульнар</a:t>
            </a:r>
            <a:r>
              <a:rPr lang="ru-RU" dirty="0" smtClean="0"/>
              <a:t> Юсуповна</a:t>
            </a:r>
          </a:p>
          <a:p>
            <a:pPr>
              <a:buNone/>
            </a:pPr>
            <a:r>
              <a:rPr lang="ru-RU" dirty="0" smtClean="0"/>
              <a:t>8-960-087-75-36</a:t>
            </a:r>
          </a:p>
          <a:p>
            <a:pPr>
              <a:buNone/>
            </a:pPr>
            <a:r>
              <a:rPr lang="en-US" smtClean="0">
                <a:hlinkClick r:id="rId4"/>
              </a:rPr>
              <a:t>www.rcc16.ru</a:t>
            </a:r>
            <a:endParaRPr lang="en-US" dirty="0" smtClean="0"/>
          </a:p>
          <a:p>
            <a:pPr>
              <a:buNone/>
            </a:pPr>
            <a:r>
              <a:rPr lang="en-US" smtClean="0">
                <a:hlinkClick r:id="rId5"/>
              </a:rPr>
              <a:t>info@rcc16.ru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Данная презентация и другие методические рекомендации вы можете найти на сайте Общественной Палаты РТ </a:t>
            </a:r>
            <a:r>
              <a:rPr lang="en-US" sz="2800" b="1" dirty="0" smtClean="0"/>
              <a:t>http://oprt.tatarstan.ru/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Поддержка социально ориентированных некоммерческих организаций</a:t>
            </a:r>
          </a:p>
          <a:p>
            <a:r>
              <a:rPr lang="ru-RU" dirty="0" smtClean="0"/>
              <a:t>Документы и материалы для НКО</a:t>
            </a:r>
          </a:p>
          <a:p>
            <a:r>
              <a:rPr lang="ru-RU" dirty="0" smtClean="0"/>
              <a:t>Документы и материалы для НКО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Содержимое 7" descr="1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43050"/>
            <a:ext cx="4038600" cy="5000660"/>
          </a:xfrm>
        </p:spPr>
      </p:pic>
      <p:sp>
        <p:nvSpPr>
          <p:cNvPr id="9" name="Стрелка вправо 8"/>
          <p:cNvSpPr/>
          <p:nvPr/>
        </p:nvSpPr>
        <p:spPr>
          <a:xfrm>
            <a:off x="3000364" y="3071810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929058" y="400050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400" b="1" dirty="0" smtClean="0"/>
              <a:t>Рекомендуем также обратиться к методическому пособию И.А. Прихожан «Управление социальным проектом»</a:t>
            </a:r>
            <a:br>
              <a:rPr lang="ru-RU" sz="2400" b="1" dirty="0" smtClean="0"/>
            </a:br>
            <a:r>
              <a:rPr lang="ru-RU" sz="2400" b="1" dirty="0" smtClean="0"/>
              <a:t>Размещено в «Методических материалах для НКО»</a:t>
            </a:r>
            <a:r>
              <a:rPr lang="en-US" sz="2400" b="1" dirty="0" smtClean="0"/>
              <a:t> </a:t>
            </a:r>
            <a:r>
              <a:rPr lang="ru-RU" sz="2400" b="1" dirty="0" smtClean="0"/>
              <a:t>// </a:t>
            </a:r>
            <a:r>
              <a:rPr lang="en-US" sz="2400" b="1" dirty="0" smtClean="0"/>
              <a:t>http</a:t>
            </a:r>
            <a:r>
              <a:rPr lang="en-US" sz="2400" b="1" dirty="0" smtClean="0"/>
              <a:t>://oprt.tatarstan.ru/</a:t>
            </a:r>
            <a:endParaRPr lang="ru-RU" sz="2400" b="1" dirty="0"/>
          </a:p>
        </p:txBody>
      </p:sp>
      <p:pic>
        <p:nvPicPr>
          <p:cNvPr id="7" name="Содержимое 6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786059"/>
            <a:ext cx="6034617" cy="35719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/>
          <a:lstStyle/>
          <a:p>
            <a:r>
              <a:rPr lang="ru-RU" b="1" dirty="0" smtClean="0"/>
              <a:t>Социальный проект</a:t>
            </a:r>
            <a:r>
              <a:rPr lang="ru-RU" dirty="0" smtClean="0"/>
              <a:t> </a:t>
            </a:r>
            <a:r>
              <a:rPr lang="ru-RU" b="1" dirty="0" smtClean="0"/>
              <a:t>локализован:</a:t>
            </a:r>
            <a:br>
              <a:rPr lang="ru-RU" b="1" dirty="0" smtClean="0"/>
            </a:br>
            <a:r>
              <a:rPr lang="ru-RU" b="1" dirty="0" smtClean="0"/>
              <a:t> -по месту, </a:t>
            </a:r>
            <a:br>
              <a:rPr lang="ru-RU" b="1" dirty="0" smtClean="0"/>
            </a:br>
            <a:r>
              <a:rPr lang="ru-RU" b="1" dirty="0" smtClean="0"/>
              <a:t>-времени,</a:t>
            </a:r>
            <a:br>
              <a:rPr lang="ru-RU" b="1" dirty="0" smtClean="0"/>
            </a:br>
            <a:r>
              <a:rPr lang="ru-RU" b="1" dirty="0" smtClean="0"/>
              <a:t> - ресурсам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b="1" dirty="0" smtClean="0"/>
              <a:t>Чаще всего мы подаем заявки на проекты двух видов: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Поддерживающие проекты - </a:t>
            </a:r>
            <a:r>
              <a:rPr lang="ru-RU" dirty="0" smtClean="0"/>
              <a:t>цель таких проектов – </a:t>
            </a:r>
            <a:r>
              <a:rPr lang="ru-RU" b="1" dirty="0" smtClean="0"/>
              <a:t>охрана и восстановление</a:t>
            </a:r>
            <a:endParaRPr lang="ru-RU" dirty="0" smtClean="0"/>
          </a:p>
          <a:p>
            <a:r>
              <a:rPr lang="ru-RU" b="1" dirty="0" smtClean="0"/>
              <a:t>Новационные проекты -  </a:t>
            </a:r>
            <a:r>
              <a:rPr lang="ru-RU" dirty="0" smtClean="0"/>
              <a:t>их</a:t>
            </a:r>
            <a:r>
              <a:rPr lang="ru-RU" b="1" dirty="0" smtClean="0"/>
              <a:t> </a:t>
            </a:r>
            <a:r>
              <a:rPr lang="ru-RU" dirty="0" smtClean="0"/>
              <a:t>задача</a:t>
            </a:r>
          </a:p>
          <a:p>
            <a:pPr>
              <a:buNone/>
            </a:pPr>
            <a:r>
              <a:rPr lang="ru-RU" dirty="0" smtClean="0"/>
              <a:t>внедрение принципиально </a:t>
            </a:r>
            <a:r>
              <a:rPr lang="ru-RU" b="1" dirty="0" smtClean="0"/>
              <a:t>новых разработок </a:t>
            </a:r>
            <a:r>
              <a:rPr lang="ru-RU" dirty="0" smtClean="0"/>
              <a:t>(методов, технологий, регламентов, нормативных документов и т.д.).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600200"/>
            <a:ext cx="7872442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Социальное проектирование в своей основе предполагает определенные</a:t>
            </a:r>
          </a:p>
          <a:p>
            <a:pPr algn="ctr">
              <a:buNone/>
            </a:pPr>
            <a:r>
              <a:rPr lang="ru-RU" b="1" dirty="0" smtClean="0"/>
              <a:t>социальные изменения </a:t>
            </a:r>
            <a:r>
              <a:rPr lang="ru-RU" dirty="0" smtClean="0"/>
              <a:t>эти изменения задумываются, получают обоснование,</a:t>
            </a:r>
          </a:p>
          <a:p>
            <a:pPr algn="ctr">
              <a:buNone/>
            </a:pPr>
            <a:r>
              <a:rPr lang="ru-RU" dirty="0" smtClean="0"/>
              <a:t>планируются, т.е., представляют собой разновидность инновационной</a:t>
            </a:r>
          </a:p>
          <a:p>
            <a:pPr algn="ctr">
              <a:buNone/>
            </a:pPr>
            <a:r>
              <a:rPr lang="ru-RU" dirty="0" smtClean="0"/>
              <a:t>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</a:t>
            </a:r>
            <a:r>
              <a:rPr lang="ru-RU" sz="2400" b="1" dirty="0" smtClean="0"/>
              <a:t>. Общая характеристика ситуации на начало реализации проекта (не более 2 страниц):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smtClean="0"/>
              <a:t>Сжатая формулировка ситуации, которая требует </a:t>
            </a:r>
            <a:r>
              <a:rPr lang="ru-RU" b="1" dirty="0" smtClean="0"/>
              <a:t>изменения</a:t>
            </a:r>
            <a:r>
              <a:rPr lang="ru-RU" b="1" dirty="0" smtClean="0"/>
              <a:t>:</a:t>
            </a:r>
            <a:endParaRPr lang="ru-RU" dirty="0" smtClean="0"/>
          </a:p>
          <a:p>
            <a:pPr lvl="0"/>
            <a:r>
              <a:rPr lang="ru-RU" b="1" dirty="0" smtClean="0"/>
              <a:t>Насколько значима для общества</a:t>
            </a:r>
            <a:r>
              <a:rPr lang="ru-RU" dirty="0" smtClean="0"/>
              <a:t> (группы людей или организаций, с ориентацией на потребности которых строится проект) социальная проблема, решению которой призван способствовать наш проекта.</a:t>
            </a:r>
          </a:p>
          <a:p>
            <a:pPr lvl="0"/>
            <a:r>
              <a:rPr lang="ru-RU" dirty="0" smtClean="0"/>
              <a:t>Наличие  </a:t>
            </a:r>
            <a:r>
              <a:rPr lang="ru-RU" b="1" dirty="0" smtClean="0"/>
              <a:t>противоречия между существующими и желаемым</a:t>
            </a:r>
            <a:r>
              <a:rPr lang="ru-RU" dirty="0" smtClean="0"/>
              <a:t>, которое в сообществе вызывает напряжение, и есть желание приложить усилия к его преодолению.</a:t>
            </a:r>
          </a:p>
          <a:p>
            <a:pPr lvl="0"/>
            <a:r>
              <a:rPr lang="ru-RU" b="1" dirty="0" smtClean="0"/>
              <a:t>Поддается</a:t>
            </a:r>
            <a:r>
              <a:rPr lang="ru-RU" dirty="0" smtClean="0"/>
              <a:t> ли проблема </a:t>
            </a:r>
            <a:r>
              <a:rPr lang="ru-RU" dirty="0" smtClean="0"/>
              <a:t>решению?</a:t>
            </a:r>
          </a:p>
          <a:p>
            <a:pPr lvl="0"/>
            <a:r>
              <a:rPr lang="ru-RU" dirty="0" smtClean="0"/>
              <a:t>Что </a:t>
            </a:r>
            <a:r>
              <a:rPr lang="ru-RU" b="1" dirty="0" smtClean="0"/>
              <a:t>уже </a:t>
            </a:r>
            <a:r>
              <a:rPr lang="ru-RU" dirty="0" smtClean="0"/>
              <a:t>сделано для ее решения?</a:t>
            </a:r>
          </a:p>
          <a:p>
            <a:pPr lvl="0"/>
            <a:r>
              <a:rPr lang="ru-RU" dirty="0" smtClean="0"/>
              <a:t>Мотивирована ли целевая группа на изменения, является </a:t>
            </a:r>
            <a:r>
              <a:rPr lang="ru-RU" dirty="0" err="1" smtClean="0"/>
              <a:t>лиона</a:t>
            </a:r>
            <a:r>
              <a:rPr lang="ru-RU" dirty="0" smtClean="0"/>
              <a:t> соучастником проекта?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Цели и задачи проекта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Цель проекта</a:t>
            </a:r>
            <a:r>
              <a:rPr lang="ru-RU" dirty="0" smtClean="0"/>
              <a:t> – то, что мы хотим достичь в ходе реализации проекта (каковы ценности целевой группы). </a:t>
            </a:r>
          </a:p>
          <a:p>
            <a:pPr>
              <a:buNone/>
            </a:pPr>
            <a:r>
              <a:rPr lang="ru-RU" b="1" dirty="0" smtClean="0"/>
              <a:t>Требования к цели:</a:t>
            </a:r>
            <a:endParaRPr lang="ru-RU" dirty="0" smtClean="0"/>
          </a:p>
          <a:p>
            <a:pPr lvl="0"/>
            <a:r>
              <a:rPr lang="ru-RU" dirty="0" smtClean="0"/>
              <a:t>Цель д.б. достижима в рамках данного проекта.</a:t>
            </a:r>
          </a:p>
          <a:p>
            <a:pPr lvl="0"/>
            <a:r>
              <a:rPr lang="ru-RU" dirty="0" smtClean="0"/>
              <a:t>Цель д.б. сформулирована как безусловная.</a:t>
            </a:r>
          </a:p>
          <a:p>
            <a:pPr lvl="0"/>
            <a:r>
              <a:rPr lang="ru-RU" dirty="0" smtClean="0"/>
              <a:t>Цель должна предусматривать итоговый результат.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Задачи проекта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Это конкретные </a:t>
            </a:r>
            <a:r>
              <a:rPr lang="ru-RU" b="1" dirty="0" smtClean="0"/>
              <a:t>действия</a:t>
            </a:r>
            <a:r>
              <a:rPr lang="ru-RU" dirty="0" smtClean="0"/>
              <a:t>, которые предстоит осуществить.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3. Описание основных мероприятий, этапы и сроки реализации проекта: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571472" y="2857496"/>
          <a:ext cx="7358114" cy="260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07"/>
                <a:gridCol w="4733019"/>
                <a:gridCol w="1465988"/>
              </a:tblGrid>
              <a:tr h="1214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мероприятий</a:t>
                      </a:r>
                      <a:endParaRPr lang="ru-RU" sz="11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Сроки реализации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</a:tr>
              <a:tr h="6946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Организация благотворительной</a:t>
                      </a:r>
                      <a:r>
                        <a:rPr lang="ru-RU" baseline="0" dirty="0" smtClean="0"/>
                        <a:t> ярмарки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</a:t>
                      </a:r>
                      <a:r>
                        <a:rPr lang="ru-RU" dirty="0" smtClean="0"/>
                        <a:t>2018 </a:t>
                      </a:r>
                      <a:r>
                        <a:rPr lang="ru-RU" dirty="0" smtClean="0"/>
                        <a:t>года</a:t>
                      </a:r>
                      <a:endParaRPr lang="ru-RU" dirty="0"/>
                    </a:p>
                  </a:txBody>
                  <a:tcPr marL="56094" marR="56094"/>
                </a:tc>
              </a:tr>
              <a:tr h="694683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цикла обучающих семинаров…</a:t>
                      </a:r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– июль 2018 </a:t>
                      </a:r>
                      <a:endParaRPr lang="ru-RU" dirty="0"/>
                    </a:p>
                  </a:txBody>
                  <a:tcPr marL="56094" marR="56094"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857884" y="1714487"/>
            <a:ext cx="3109906" cy="92869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Что же мы будем делать конкретно?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934</Words>
  <PresentationFormat>Экран (4:3)</PresentationFormat>
  <Paragraphs>158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Методические рекомендации по заполнению заявки конкурса на право получения субсидии из бюджета Республики Татарстан некоммерческим организациям, реализующим социально значимые проекты  в 2017 году </vt:lpstr>
      <vt:lpstr>Данная презентация и другие методические рекомендации вы можете найти на сайте Общественной Палаты РТ http://oprt.tatarstan.ru/</vt:lpstr>
      <vt:lpstr>  Рекомендуем также обратиться к методическому пособию И.А. Прихожан «Управление социальным проектом» Размещено в «Методических материалах для НКО» // http://oprt.tatarstan.ru/</vt:lpstr>
      <vt:lpstr>Социальный проект локализован:  -по месту,  -времени,  - ресурсам.  </vt:lpstr>
      <vt:lpstr>Чаще всего мы подаем заявки на проекты двух видов: </vt:lpstr>
      <vt:lpstr>Слайд 6</vt:lpstr>
      <vt:lpstr>   1. Общая характеристика ситуации на начало реализации проекта (не более 2 страниц):  </vt:lpstr>
      <vt:lpstr>2. Цели и задачи проекта: </vt:lpstr>
      <vt:lpstr>  3. Описание основных мероприятий, этапы и сроки реализации проекта:  </vt:lpstr>
      <vt:lpstr>4. Механизм управления реализацией проекта:</vt:lpstr>
      <vt:lpstr>5. Смета предполагаемых поступлений и планируемых расходов, ее обоснование: Общая сумма расходов (рублей): Запрашиваемый размер субсидии (рублей): Предполагаемая сумма софинансирования (рублей):</vt:lpstr>
      <vt:lpstr>  6. Значения показателей результативности:  </vt:lpstr>
      <vt:lpstr>Примеры показателей (+) количественные и качественные</vt:lpstr>
      <vt:lpstr>7. Информация о партнерах: </vt:lpstr>
      <vt:lpstr>Приложения  </vt:lpstr>
      <vt:lpstr> Из заявки на конкурс должно быть понятно, что: </vt:lpstr>
      <vt:lpstr>Типичные ошибки при подготовке проектных заявок </vt:lpstr>
      <vt:lpstr>Контактны ресурсных центров для СО НКО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Объективные и субъективные основания для экспертной оценки социальных проектов</dc:title>
  <dc:creator>user</dc:creator>
  <cp:lastModifiedBy>user</cp:lastModifiedBy>
  <cp:revision>37</cp:revision>
  <dcterms:created xsi:type="dcterms:W3CDTF">2014-10-15T15:23:14Z</dcterms:created>
  <dcterms:modified xsi:type="dcterms:W3CDTF">2017-09-07T05:39:37Z</dcterms:modified>
</cp:coreProperties>
</file>